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20450E9F-18E7-A267-F811-D42D4127D7E1}"/>
              </a:ext>
            </a:extLst>
          </p:cNvPr>
          <p:cNvGrpSpPr/>
          <p:nvPr userDrawn="1"/>
        </p:nvGrpSpPr>
        <p:grpSpPr>
          <a:xfrm>
            <a:off x="131727" y="0"/>
            <a:ext cx="11855567" cy="1297658"/>
            <a:chOff x="131727" y="0"/>
            <a:chExt cx="11855567" cy="1297658"/>
          </a:xfrm>
        </p:grpSpPr>
        <p:pic>
          <p:nvPicPr>
            <p:cNvPr id="8" name="Imagen 7" descr="Imagen que contiene luz&#10;&#10;Descripción generada automáticamente">
              <a:extLst>
                <a:ext uri="{FF2B5EF4-FFF2-40B4-BE49-F238E27FC236}">
                  <a16:creationId xmlns:a16="http://schemas.microsoft.com/office/drawing/2014/main" id="{4EEE5878-6ADF-0948-B947-9B7508350A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27" y="75427"/>
              <a:ext cx="572273" cy="572273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A678759C-BD54-D916-3C43-5CC1286C4EEC}"/>
                </a:ext>
              </a:extLst>
            </p:cNvPr>
            <p:cNvSpPr txBox="1"/>
            <p:nvPr userDrawn="1"/>
          </p:nvSpPr>
          <p:spPr>
            <a:xfrm>
              <a:off x="870391" y="0"/>
              <a:ext cx="2540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400" dirty="0">
                  <a:solidFill>
                    <a:srgbClr val="00D0E8"/>
                  </a:solidFill>
                  <a:latin typeface="Arial Black" panose="020B0A04020102020204" pitchFamily="34" charset="0"/>
                </a:rPr>
                <a:t>2ª JORNADA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57F090BC-DBC0-2904-D76A-C2C1A61F4780}"/>
                </a:ext>
              </a:extLst>
            </p:cNvPr>
            <p:cNvSpPr txBox="1"/>
            <p:nvPr userDrawn="1"/>
          </p:nvSpPr>
          <p:spPr>
            <a:xfrm>
              <a:off x="3218513" y="23183"/>
              <a:ext cx="53848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400" dirty="0">
                  <a:latin typeface="Arial Black" panose="020B0A04020102020204" pitchFamily="34" charset="0"/>
                </a:rPr>
                <a:t>INTELIGENCIA ARTIFICIAL Y</a:t>
              </a:r>
              <a:r>
                <a:rPr lang="es-ES" dirty="0">
                  <a:latin typeface="Arial Black" panose="020B0A04020102020204" pitchFamily="34" charset="0"/>
                </a:rPr>
                <a:t>  </a:t>
              </a:r>
              <a:r>
                <a:rPr lang="es-ES" sz="1760" dirty="0">
                  <a:latin typeface="Arial Black" panose="020B0A04020102020204" pitchFamily="34" charset="0"/>
                </a:rPr>
                <a:t>TRANSFORMACIÓN DIGITAL EN SALUD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57E40E5C-6C67-2AC7-4BEF-251147B5D017}"/>
                </a:ext>
              </a:extLst>
            </p:cNvPr>
            <p:cNvSpPr txBox="1"/>
            <p:nvPr userDrawn="1"/>
          </p:nvSpPr>
          <p:spPr>
            <a:xfrm>
              <a:off x="870391" y="300182"/>
              <a:ext cx="282376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rgbClr val="00D0E8"/>
                  </a:solidFill>
                  <a:latin typeface="Arial Black" panose="020B0A04020102020204" pitchFamily="34" charset="0"/>
                </a:rPr>
                <a:t>Centro Niemeyer Avilés</a:t>
              </a:r>
            </a:p>
            <a:p>
              <a:r>
                <a:rPr lang="es-ES" sz="1200" dirty="0">
                  <a:solidFill>
                    <a:srgbClr val="00D0E8"/>
                  </a:solidFill>
                  <a:latin typeface="Arial Black" panose="020B0A04020102020204" pitchFamily="34" charset="0"/>
                </a:rPr>
                <a:t>29-30 Septiembre 2026</a:t>
              </a:r>
            </a:p>
          </p:txBody>
        </p:sp>
        <p:pic>
          <p:nvPicPr>
            <p:cNvPr id="20" name="Imagen 19" descr="Texto&#10;&#10;Descripción generada automáticamente">
              <a:extLst>
                <a:ext uri="{FF2B5EF4-FFF2-40B4-BE49-F238E27FC236}">
                  <a16:creationId xmlns:a16="http://schemas.microsoft.com/office/drawing/2014/main" id="{7F588246-BCFE-CDEB-AD08-7DD980E614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4119" y="46100"/>
              <a:ext cx="813175" cy="591019"/>
            </a:xfrm>
            <a:prstGeom prst="rect">
              <a:avLst/>
            </a:prstGeom>
          </p:spPr>
        </p:pic>
        <p:graphicFrame>
          <p:nvGraphicFramePr>
            <p:cNvPr id="23" name="Objeto 22">
              <a:extLst>
                <a:ext uri="{FF2B5EF4-FFF2-40B4-BE49-F238E27FC236}">
                  <a16:creationId xmlns:a16="http://schemas.microsoft.com/office/drawing/2014/main" id="{D88CE3E0-8880-2196-D34D-9D493CA649BD}"/>
                </a:ext>
              </a:extLst>
            </p:cNvPr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1537098792"/>
                </p:ext>
              </p:extLst>
            </p:nvPr>
          </p:nvGraphicFramePr>
          <p:xfrm>
            <a:off x="10284021" y="7509"/>
            <a:ext cx="890098" cy="1290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2433130" imgH="3526715" progId="">
                    <p:embed/>
                  </p:oleObj>
                </mc:Choice>
                <mc:Fallback>
                  <p:oleObj r:id="rId4" imgW="2433130" imgH="3526715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0284021" y="7509"/>
                          <a:ext cx="890098" cy="129014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5" name="Imagen 24" descr="Logotipo&#10;&#10;Descripción generada automáticamente">
              <a:extLst>
                <a:ext uri="{FF2B5EF4-FFF2-40B4-BE49-F238E27FC236}">
                  <a16:creationId xmlns:a16="http://schemas.microsoft.com/office/drawing/2014/main" id="{2986E1F2-C19D-58E9-66D5-A601B9884A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5442" y="50236"/>
              <a:ext cx="1371550" cy="557614"/>
            </a:xfrm>
            <a:prstGeom prst="rect">
              <a:avLst/>
            </a:prstGeom>
          </p:spPr>
        </p:pic>
        <p:pic>
          <p:nvPicPr>
            <p:cNvPr id="27" name="Imagen 26" descr="Interfaz de usuario gráfica, Texto&#10;&#10;Descripción generada automáticamente">
              <a:extLst>
                <a:ext uri="{FF2B5EF4-FFF2-40B4-BE49-F238E27FC236}">
                  <a16:creationId xmlns:a16="http://schemas.microsoft.com/office/drawing/2014/main" id="{EB91B539-6930-3906-156F-8343193FA2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090" y="50236"/>
              <a:ext cx="805448" cy="5746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095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775610"/>
            <a:ext cx="9404723" cy="1400530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304050"/>
            <a:ext cx="8946541" cy="4058496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BC97-DB2B-4421-AD57-93983B3098BB}" type="slidenum">
              <a:rPr lang="es-ES" smtClean="0"/>
              <a:t>‹Nº›</a:t>
            </a:fld>
            <a:endParaRPr lang="es-ES"/>
          </a:p>
        </p:txBody>
      </p:sp>
      <p:pic>
        <p:nvPicPr>
          <p:cNvPr id="15" name="Imagen 14" descr="Imagen que contiene luz&#10;&#10;Descripción generada automáticamente">
            <a:extLst>
              <a:ext uri="{FF2B5EF4-FFF2-40B4-BE49-F238E27FC236}">
                <a16:creationId xmlns:a16="http://schemas.microsoft.com/office/drawing/2014/main" id="{258E2DDD-97D7-8799-D600-90BB86AC4D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7" y="75427"/>
            <a:ext cx="572273" cy="57227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C6DEDF7-0CB5-F136-339C-9097D5F57A82}"/>
              </a:ext>
            </a:extLst>
          </p:cNvPr>
          <p:cNvSpPr txBox="1"/>
          <p:nvPr userDrawn="1"/>
        </p:nvSpPr>
        <p:spPr>
          <a:xfrm>
            <a:off x="870391" y="0"/>
            <a:ext cx="254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00D0E8"/>
                </a:solidFill>
                <a:latin typeface="Arial Black" panose="020B0A04020102020204" pitchFamily="34" charset="0"/>
              </a:rPr>
              <a:t>2ª JORNADA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80EB8E9-7A47-5BD6-FC64-0BBEDDA7B51F}"/>
              </a:ext>
            </a:extLst>
          </p:cNvPr>
          <p:cNvSpPr txBox="1"/>
          <p:nvPr userDrawn="1"/>
        </p:nvSpPr>
        <p:spPr>
          <a:xfrm>
            <a:off x="3218513" y="23183"/>
            <a:ext cx="53848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Arial Black" panose="020B0A04020102020204" pitchFamily="34" charset="0"/>
              </a:rPr>
              <a:t>INTELIGENCIA ARTIFICIAL Y</a:t>
            </a:r>
            <a:r>
              <a:rPr lang="es-ES" dirty="0">
                <a:latin typeface="Arial Black" panose="020B0A04020102020204" pitchFamily="34" charset="0"/>
              </a:rPr>
              <a:t>  </a:t>
            </a:r>
            <a:r>
              <a:rPr lang="es-ES" sz="1760" dirty="0">
                <a:latin typeface="Arial Black" panose="020B0A04020102020204" pitchFamily="34" charset="0"/>
              </a:rPr>
              <a:t>TRANSFORMACIÓN DIGITAL EN SALUD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A46E4AB-8CC6-EBB4-E6C7-6049A5517C13}"/>
              </a:ext>
            </a:extLst>
          </p:cNvPr>
          <p:cNvSpPr txBox="1"/>
          <p:nvPr userDrawn="1"/>
        </p:nvSpPr>
        <p:spPr>
          <a:xfrm>
            <a:off x="870391" y="300182"/>
            <a:ext cx="2823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00D0E8"/>
                </a:solidFill>
                <a:latin typeface="Arial Black" panose="020B0A04020102020204" pitchFamily="34" charset="0"/>
              </a:rPr>
              <a:t>Centro Niemeyer Avilés</a:t>
            </a:r>
          </a:p>
          <a:p>
            <a:r>
              <a:rPr lang="es-ES" sz="1200" dirty="0">
                <a:solidFill>
                  <a:srgbClr val="00D0E8"/>
                </a:solidFill>
                <a:latin typeface="Arial Black" panose="020B0A04020102020204" pitchFamily="34" charset="0"/>
              </a:rPr>
              <a:t>29-30 Septiembre 2026</a:t>
            </a:r>
          </a:p>
        </p:txBody>
      </p:sp>
      <p:graphicFrame>
        <p:nvGraphicFramePr>
          <p:cNvPr id="20" name="Objeto 19">
            <a:extLst>
              <a:ext uri="{FF2B5EF4-FFF2-40B4-BE49-F238E27FC236}">
                <a16:creationId xmlns:a16="http://schemas.microsoft.com/office/drawing/2014/main" id="{1810A8BF-2F87-0C77-09CA-BAC7CD1A6E5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547448786"/>
              </p:ext>
            </p:extLst>
          </p:nvPr>
        </p:nvGraphicFramePr>
        <p:xfrm>
          <a:off x="10347961" y="2625"/>
          <a:ext cx="890098" cy="1290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433130" imgH="3526715" progId="">
                  <p:embed/>
                </p:oleObj>
              </mc:Choice>
              <mc:Fallback>
                <p:oleObj r:id="rId3" imgW="2433130" imgH="3526715" progId="">
                  <p:embed/>
                  <p:pic>
                    <p:nvPicPr>
                      <p:cNvPr id="23" name="Objeto 22">
                        <a:extLst>
                          <a:ext uri="{FF2B5EF4-FFF2-40B4-BE49-F238E27FC236}">
                            <a16:creationId xmlns:a16="http://schemas.microsoft.com/office/drawing/2014/main" id="{D88CE3E0-8880-2196-D34D-9D493CA649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47961" y="2625"/>
                        <a:ext cx="890098" cy="1290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Imagen 20" descr="Logotipo&#10;&#10;Descripción generada automáticamente">
            <a:extLst>
              <a:ext uri="{FF2B5EF4-FFF2-40B4-BE49-F238E27FC236}">
                <a16:creationId xmlns:a16="http://schemas.microsoft.com/office/drawing/2014/main" id="{6D56E346-CAC4-AD65-E89D-F2A6C847878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442" y="50236"/>
            <a:ext cx="1371550" cy="557614"/>
          </a:xfrm>
          <a:prstGeom prst="rect">
            <a:avLst/>
          </a:prstGeom>
        </p:spPr>
      </p:pic>
      <p:pic>
        <p:nvPicPr>
          <p:cNvPr id="22" name="Imagen 21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D8042552-AE68-D069-5FDE-D83FFD52E83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90" y="50236"/>
            <a:ext cx="805448" cy="574626"/>
          </a:xfrm>
          <a:prstGeom prst="rect">
            <a:avLst/>
          </a:prstGeom>
        </p:spPr>
      </p:pic>
      <p:pic>
        <p:nvPicPr>
          <p:cNvPr id="19" name="Imagen 18" descr="Texto&#10;&#10;Descripción generada automáticamente">
            <a:extLst>
              <a:ext uri="{FF2B5EF4-FFF2-40B4-BE49-F238E27FC236}">
                <a16:creationId xmlns:a16="http://schemas.microsoft.com/office/drawing/2014/main" id="{A1F910AE-29BF-56C8-D9C0-5199BDBB8B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119" y="46100"/>
            <a:ext cx="813175" cy="59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91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7221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243196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238713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0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2307672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917272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2307672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917272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679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71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64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554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9950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876552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7940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19189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4693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91405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75" y="2238713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77491" y="2924513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08687" y="2238713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98134" y="2924513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49728" y="223871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49728" y="2924513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51170" y="2391113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87255" y="2391113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440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111" y="4410340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46111" y="2369191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46111" y="4986602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023" y="4410340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3022" y="2369191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1670" y="4986601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18348" y="441034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18347" y="2369191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18223" y="4986599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19790" y="2292991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55875" y="2292991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802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169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788565"/>
            <a:ext cx="1752601" cy="5467773"/>
          </a:xfrm>
        </p:spPr>
        <p:txBody>
          <a:bodyPr vert="eaVert" anchor="b" anchorCtr="0"/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389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28" Type="http://schemas.openxmlformats.org/officeDocument/2006/relationships/image" Target="../media/image10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Relationship Id="rId27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838183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293" y="2314109"/>
            <a:ext cx="8946541" cy="4009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BC97-DB2B-4421-AD57-93983B3098BB}" type="slidenum">
              <a:rPr lang="es-ES" smtClean="0"/>
              <a:t>‹Nº›</a:t>
            </a:fld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F1CCA6C-853E-DC12-CC2E-90F836A2645F}"/>
              </a:ext>
            </a:extLst>
          </p:cNvPr>
          <p:cNvGrpSpPr/>
          <p:nvPr userDrawn="1"/>
        </p:nvGrpSpPr>
        <p:grpSpPr>
          <a:xfrm>
            <a:off x="131727" y="-1"/>
            <a:ext cx="11855567" cy="1290149"/>
            <a:chOff x="131727" y="-1"/>
            <a:chExt cx="11855567" cy="1290149"/>
          </a:xfrm>
        </p:grpSpPr>
        <p:pic>
          <p:nvPicPr>
            <p:cNvPr id="12" name="Imagen 11" descr="Imagen que contiene luz&#10;&#10;Descripción generada automáticamente">
              <a:extLst>
                <a:ext uri="{FF2B5EF4-FFF2-40B4-BE49-F238E27FC236}">
                  <a16:creationId xmlns:a16="http://schemas.microsoft.com/office/drawing/2014/main" id="{D297642B-ED5D-FC02-A96C-3D0BDAB90B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27" y="75427"/>
              <a:ext cx="572273" cy="572273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658FDD7F-1B9D-06D4-284D-28036DD7D11F}"/>
                </a:ext>
              </a:extLst>
            </p:cNvPr>
            <p:cNvSpPr txBox="1"/>
            <p:nvPr userDrawn="1"/>
          </p:nvSpPr>
          <p:spPr>
            <a:xfrm>
              <a:off x="870391" y="0"/>
              <a:ext cx="2540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400" dirty="0">
                  <a:solidFill>
                    <a:srgbClr val="00D0E8"/>
                  </a:solidFill>
                  <a:latin typeface="Arial Black" panose="020B0A04020102020204" pitchFamily="34" charset="0"/>
                </a:rPr>
                <a:t>2ª JORNADA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25B642B-487B-DFE7-D9A2-53426A27D9F4}"/>
                </a:ext>
              </a:extLst>
            </p:cNvPr>
            <p:cNvSpPr txBox="1"/>
            <p:nvPr userDrawn="1"/>
          </p:nvSpPr>
          <p:spPr>
            <a:xfrm>
              <a:off x="3218513" y="23183"/>
              <a:ext cx="53848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400" dirty="0">
                  <a:latin typeface="Arial Black" panose="020B0A04020102020204" pitchFamily="34" charset="0"/>
                </a:rPr>
                <a:t>INTELIGENCIA ARTIFICIAL Y</a:t>
              </a:r>
              <a:r>
                <a:rPr lang="es-ES" dirty="0">
                  <a:latin typeface="Arial Black" panose="020B0A04020102020204" pitchFamily="34" charset="0"/>
                </a:rPr>
                <a:t>  </a:t>
              </a:r>
              <a:r>
                <a:rPr lang="es-ES" sz="1760" dirty="0">
                  <a:latin typeface="Arial Black" panose="020B0A04020102020204" pitchFamily="34" charset="0"/>
                </a:rPr>
                <a:t>TRANSFORMACIÓN DIGITAL EN SALUD</a:t>
              </a: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94B8BDCC-514D-7295-7D36-A240FD628A3F}"/>
                </a:ext>
              </a:extLst>
            </p:cNvPr>
            <p:cNvSpPr txBox="1"/>
            <p:nvPr userDrawn="1"/>
          </p:nvSpPr>
          <p:spPr>
            <a:xfrm>
              <a:off x="870391" y="300182"/>
              <a:ext cx="282376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rgbClr val="00D0E8"/>
                  </a:solidFill>
                  <a:latin typeface="Arial Black" panose="020B0A04020102020204" pitchFamily="34" charset="0"/>
                </a:rPr>
                <a:t>Centro Niemeyer Avilés</a:t>
              </a:r>
            </a:p>
            <a:p>
              <a:r>
                <a:rPr lang="es-ES" sz="1200" dirty="0">
                  <a:solidFill>
                    <a:srgbClr val="00D0E8"/>
                  </a:solidFill>
                  <a:latin typeface="Arial Black" panose="020B0A04020102020204" pitchFamily="34" charset="0"/>
                </a:rPr>
                <a:t>29-30 Septiembre 2026</a:t>
              </a:r>
            </a:p>
          </p:txBody>
        </p:sp>
        <p:graphicFrame>
          <p:nvGraphicFramePr>
            <p:cNvPr id="19" name="Objeto 18">
              <a:extLst>
                <a:ext uri="{FF2B5EF4-FFF2-40B4-BE49-F238E27FC236}">
                  <a16:creationId xmlns:a16="http://schemas.microsoft.com/office/drawing/2014/main" id="{8D0891D9-140D-0A37-33A5-2A803545EA08}"/>
                </a:ext>
              </a:extLst>
            </p:cNvPr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1738236710"/>
                </p:ext>
              </p:extLst>
            </p:nvPr>
          </p:nvGraphicFramePr>
          <p:xfrm>
            <a:off x="10326590" y="-1"/>
            <a:ext cx="890098" cy="1290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4" imgW="2433130" imgH="3526715" progId="">
                    <p:embed/>
                  </p:oleObj>
                </mc:Choice>
                <mc:Fallback>
                  <p:oleObj r:id="rId24" imgW="2433130" imgH="3526715" progId="">
                    <p:embed/>
                    <p:pic>
                      <p:nvPicPr>
                        <p:cNvPr id="23" name="Objeto 22">
                          <a:extLst>
                            <a:ext uri="{FF2B5EF4-FFF2-40B4-BE49-F238E27FC236}">
                              <a16:creationId xmlns:a16="http://schemas.microsoft.com/office/drawing/2014/main" id="{D88CE3E0-8880-2196-D34D-9D493CA649B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10326590" y="-1"/>
                          <a:ext cx="890098" cy="129014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0" name="Imagen 19" descr="Logotipo&#10;&#10;Descripción generada automáticamente">
              <a:extLst>
                <a:ext uri="{FF2B5EF4-FFF2-40B4-BE49-F238E27FC236}">
                  <a16:creationId xmlns:a16="http://schemas.microsoft.com/office/drawing/2014/main" id="{8B7D5FF9-5AD8-71E5-B2CE-AF11277AEF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5442" y="50236"/>
              <a:ext cx="1371550" cy="557614"/>
            </a:xfrm>
            <a:prstGeom prst="rect">
              <a:avLst/>
            </a:prstGeom>
          </p:spPr>
        </p:pic>
        <p:pic>
          <p:nvPicPr>
            <p:cNvPr id="21" name="Imagen 20" descr="Interfaz de usuario gráfica, Texto&#10;&#10;Descripción generada automáticamente">
              <a:extLst>
                <a:ext uri="{FF2B5EF4-FFF2-40B4-BE49-F238E27FC236}">
                  <a16:creationId xmlns:a16="http://schemas.microsoft.com/office/drawing/2014/main" id="{5E010896-21F0-0E89-0368-F369D81871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090" y="50236"/>
              <a:ext cx="805448" cy="574626"/>
            </a:xfrm>
            <a:prstGeom prst="rect">
              <a:avLst/>
            </a:prstGeom>
          </p:spPr>
        </p:pic>
        <p:pic>
          <p:nvPicPr>
            <p:cNvPr id="18" name="Imagen 17" descr="Texto&#10;&#10;Descripción generada automáticamente">
              <a:extLst>
                <a:ext uri="{FF2B5EF4-FFF2-40B4-BE49-F238E27FC236}">
                  <a16:creationId xmlns:a16="http://schemas.microsoft.com/office/drawing/2014/main" id="{E82B9092-7F88-B8A4-2FDE-2D94FDE439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4119" y="46100"/>
              <a:ext cx="813175" cy="5910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3580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BAAAC-BB4C-C6B7-3B5F-7211271F08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DD8B83-87B6-5C99-C5AD-4EE3259BA7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649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66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0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 Black</vt:lpstr>
      <vt:lpstr>Century Gothic</vt:lpstr>
      <vt:lpstr>Wingdings 3</vt:lpstr>
      <vt:lpstr>Ion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Manuel Fernández</dc:creator>
  <cp:lastModifiedBy>José Manuel Fernández</cp:lastModifiedBy>
  <cp:revision>5</cp:revision>
  <dcterms:created xsi:type="dcterms:W3CDTF">2026-09-07T10:33:36Z</dcterms:created>
  <dcterms:modified xsi:type="dcterms:W3CDTF">2026-09-07T11:40:30Z</dcterms:modified>
</cp:coreProperties>
</file>